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8" r:id="rId8"/>
    <p:sldId id="592" r:id="rId9"/>
    <p:sldId id="663" r:id="rId10"/>
    <p:sldId id="643" r:id="rId11"/>
    <p:sldId id="650" r:id="rId12"/>
    <p:sldId id="675" r:id="rId13"/>
    <p:sldId id="681" r:id="rId14"/>
    <p:sldId id="687" r:id="rId15"/>
    <p:sldId id="688" r:id="rId16"/>
    <p:sldId id="677" r:id="rId17"/>
    <p:sldId id="606" r:id="rId18"/>
    <p:sldId id="593" r:id="rId19"/>
    <p:sldId id="627" r:id="rId20"/>
    <p:sldId id="626" r:id="rId21"/>
    <p:sldId id="621" r:id="rId22"/>
    <p:sldId id="622" r:id="rId23"/>
    <p:sldId id="636" r:id="rId24"/>
    <p:sldId id="591" r:id="rId25"/>
    <p:sldId id="583" r:id="rId26"/>
    <p:sldId id="618" r:id="rId27"/>
    <p:sldId id="619" r:id="rId28"/>
    <p:sldId id="611" r:id="rId29"/>
    <p:sldId id="616" r:id="rId30"/>
    <p:sldId id="630" r:id="rId31"/>
    <p:sldId id="656" r:id="rId32"/>
    <p:sldId id="674" r:id="rId33"/>
    <p:sldId id="660" r:id="rId34"/>
    <p:sldId id="673" r:id="rId35"/>
    <p:sldId id="664" r:id="rId36"/>
    <p:sldId id="665" r:id="rId37"/>
    <p:sldId id="684" r:id="rId38"/>
    <p:sldId id="582" r:id="rId39"/>
    <p:sldId id="384" r:id="rId40"/>
    <p:sldId id="694" r:id="rId41"/>
    <p:sldId id="609" r:id="rId42"/>
    <p:sldId id="658" r:id="rId43"/>
    <p:sldId id="689" r:id="rId44"/>
    <p:sldId id="690" r:id="rId45"/>
    <p:sldId id="691" r:id="rId46"/>
    <p:sldId id="693" r:id="rId47"/>
    <p:sldId id="692" r:id="rId48"/>
    <p:sldId id="686" r:id="rId49"/>
    <p:sldId id="652" r:id="rId50"/>
    <p:sldId id="639" r:id="rId51"/>
    <p:sldId id="640" r:id="rId52"/>
    <p:sldId id="644" r:id="rId53"/>
    <p:sldId id="670" r:id="rId54"/>
    <p:sldId id="683" r:id="rId55"/>
    <p:sldId id="685" r:id="rId56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D975252-4D11-9440-A371-8EFC2D2B5633}">
          <p14:sldIdLst>
            <p14:sldId id="256"/>
            <p14:sldId id="367"/>
          </p14:sldIdLst>
        </p14:section>
        <p14:section name="Introduction" id="{DEE91AFA-891A-CC4A-A244-14F70B3CCD0B}">
          <p14:sldIdLst>
            <p14:sldId id="578"/>
          </p14:sldIdLst>
        </p14:section>
        <p14:section name="Related work" id="{36B9E1EB-60FC-F44D-AEDC-0407B24C2BF8}">
          <p14:sldIdLst>
            <p14:sldId id="579"/>
            <p14:sldId id="603"/>
          </p14:sldIdLst>
        </p14:section>
        <p14:section name="Method" id="{C29B9AC0-5CFB-3349-B4AF-E3817CAB9710}">
          <p14:sldIdLst>
            <p14:sldId id="612"/>
          </p14:sldIdLst>
        </p14:section>
        <p14:section name="face detect" id="{E3CB0C9F-A270-BB4C-A20E-72EF7912A314}">
          <p14:sldIdLst>
            <p14:sldId id="598"/>
            <p14:sldId id="592"/>
          </p14:sldIdLst>
        </p14:section>
        <p14:section name="face alignment" id="{20D78FAD-963F-214B-A0F5-7FDBDA133B5F}">
          <p14:sldIdLst>
            <p14:sldId id="663"/>
          </p14:sldIdLst>
        </p14:section>
        <p14:section name="feature extractor" id="{A814376D-7406-F94C-8B4D-A5D9A1E6BA9F}">
          <p14:sldIdLst>
            <p14:sldId id="643"/>
          </p14:sldIdLst>
        </p14:section>
        <p14:section name="Anns" id="{91E8F0F0-CA1C-474B-AF01-1A327999E49D}">
          <p14:sldIdLst>
            <p14:sldId id="650"/>
          </p14:sldIdLst>
        </p14:section>
        <p14:section name="re-ranking policy" id="{5B10D485-D4AA-3341-92F7-86DD7E9DEC4E}">
          <p14:sldIdLst>
            <p14:sldId id="675"/>
            <p14:sldId id="681"/>
            <p14:sldId id="687"/>
            <p14:sldId id="688"/>
            <p14:sldId id="677"/>
          </p14:sldIdLst>
        </p14:section>
        <p14:section name="Experiments" id="{FF59494E-1E73-4D41-A319-FB73804A4CCA}">
          <p14:sldIdLst>
            <p14:sldId id="606"/>
            <p14:sldId id="593"/>
            <p14:sldId id="627"/>
            <p14:sldId id="626"/>
            <p14:sldId id="621"/>
            <p14:sldId id="622"/>
            <p14:sldId id="636"/>
            <p14:sldId id="591"/>
            <p14:sldId id="583"/>
            <p14:sldId id="618"/>
            <p14:sldId id="619"/>
            <p14:sldId id="611"/>
            <p14:sldId id="616"/>
            <p14:sldId id="630"/>
            <p14:sldId id="656"/>
            <p14:sldId id="674"/>
            <p14:sldId id="660"/>
            <p14:sldId id="673"/>
            <p14:sldId id="664"/>
            <p14:sldId id="665"/>
            <p14:sldId id="684"/>
          </p14:sldIdLst>
        </p14:section>
        <p14:section name="Conclusions" id="{B38F280E-5F56-AB4B-9CF8-FA8DC879531E}">
          <p14:sldIdLst>
            <p14:sldId id="582"/>
            <p14:sldId id="384"/>
          </p14:sldIdLst>
        </p14:section>
        <p14:section name="Backup" id="{CC0EC84D-17F8-CC41-A838-82E4E4BBAFD9}">
          <p14:sldIdLst>
            <p14:sldId id="694"/>
            <p14:sldId id="609"/>
            <p14:sldId id="658"/>
            <p14:sldId id="689"/>
            <p14:sldId id="690"/>
            <p14:sldId id="691"/>
            <p14:sldId id="693"/>
            <p14:sldId id="692"/>
          </p14:sldIdLst>
        </p14:section>
        <p14:section name="error" id="{5A64746A-72BA-6A49-B8EE-1D054B396ED4}">
          <p14:sldIdLst>
            <p14:sldId id="686"/>
            <p14:sldId id="652"/>
            <p14:sldId id="639"/>
            <p14:sldId id="640"/>
            <p14:sldId id="644"/>
          </p14:sldIdLst>
        </p14:section>
        <p14:section name="Learning to rank" id="{D0F5BF55-E1C4-B143-81FC-06D6DFB408ED}">
          <p14:sldIdLst>
            <p14:sldId id="670"/>
            <p14:sldId id="683"/>
            <p14:sldId id="6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0000"/>
    <a:srgbClr val="FFD7D6"/>
    <a:srgbClr val="D7ABA9"/>
    <a:srgbClr val="D87C79"/>
    <a:srgbClr val="C04D5E"/>
    <a:srgbClr val="008000"/>
    <a:srgbClr val="00CC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6" autoAdjust="0"/>
    <p:restoredTop sz="77451" autoAdjust="0"/>
  </p:normalViewPr>
  <p:slideViewPr>
    <p:cSldViewPr>
      <p:cViewPr>
        <p:scale>
          <a:sx n="136" d="100"/>
          <a:sy n="136" d="100"/>
        </p:scale>
        <p:origin x="376" y="-10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90" d="100"/>
        <a:sy n="19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2019/7/3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2019/7/3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透過重新排序與近似最鄰近搜尋以改進基於殘差網路之人臉特徵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器</a:t>
            </a:r>
          </a:p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</a:t>
            </a:r>
            <a:r>
              <a:rPr lang="en-US" altLang="zh-CN" dirty="0"/>
              <a:t>, </a:t>
            </a: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這邊的</a:t>
            </a:r>
            <a:r>
              <a:rPr kumimoji="1" lang="en-US" altLang="zh-CN" dirty="0"/>
              <a:t>without average</a:t>
            </a:r>
            <a:r>
              <a:rPr kumimoji="1" lang="zh-CN" altLang="en-US" dirty="0"/>
              <a:t>是指我這個</a:t>
            </a:r>
            <a:r>
              <a:rPr kumimoji="1" lang="en-US" altLang="zh-CN" dirty="0"/>
              <a:t>probe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都要比較過每張圖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裡面都是大於</a:t>
            </a:r>
            <a:r>
              <a:rPr kumimoji="1" lang="en-US" altLang="zh-CN" dirty="0"/>
              <a:t>0</a:t>
            </a:r>
            <a:r>
              <a:rPr kumimoji="1" lang="zh-CN" altLang="en-US" dirty="0"/>
              <a:t>所以</a:t>
            </a:r>
            <a:r>
              <a:rPr kumimoji="1" lang="en-US" altLang="zh-CN" dirty="0"/>
              <a:t>cosine distance=1-cos </a:t>
            </a:r>
            <a:r>
              <a:rPr kumimoji="1" lang="en-US" altLang="zh-CN" dirty="0" err="1"/>
              <a:t>simility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Local query expansion </a:t>
            </a:r>
            <a:r>
              <a:rPr kumimoji="1" lang="zh-CN" altLang="en-US" dirty="0"/>
              <a:t>的一種</a:t>
            </a:r>
            <a:endParaRPr kumimoji="1" lang="en-US" altLang="zh-CN" dirty="0"/>
          </a:p>
          <a:p>
            <a:r>
              <a:rPr kumimoji="1" lang="zh-CN" altLang="en-US" dirty="0"/>
              <a:t>同一個人會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類似的</a:t>
            </a:r>
            <a:r>
              <a:rPr kumimoji="1" lang="en-US" altLang="zh-CN" dirty="0"/>
              <a:t>feature</a:t>
            </a:r>
          </a:p>
          <a:p>
            <a:r>
              <a:rPr kumimoji="1" lang="zh-CN" altLang="en-US" dirty="0"/>
              <a:t>提供更多資訊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869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4373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local query expansion is very beneficial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further enhancing the performance</a:t>
            </a:r>
          </a:p>
          <a:p>
            <a:r>
              <a:rPr kumimoji="1" lang="en-US" altLang="zh-TW" dirty="0"/>
              <a:t>And the final distance is calculated as the weighted aggregation of the original distance and </a:t>
            </a:r>
            <a:r>
              <a:rPr kumimoji="1" lang="en-US" altLang="zh-TW" dirty="0" err="1"/>
              <a:t>jaccard</a:t>
            </a:r>
            <a:r>
              <a:rPr kumimoji="1" lang="en-US" altLang="zh-TW" dirty="0"/>
              <a:t> distance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965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with average/</a:t>
            </a:r>
            <a:r>
              <a:rPr kumimoji="1" lang="zh-TW" altLang="en-US" dirty="0"/>
              <a:t> </a:t>
            </a:r>
            <a:r>
              <a:rPr kumimoji="1" lang="en-US" altLang="zh-TW" dirty="0"/>
              <a:t>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83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不用多花時間講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每張照片只有一個人臉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所以不會出現一張照片要偵測多個人臉的情況</a:t>
            </a:r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190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9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false</a:t>
            </a:r>
            <a:r>
              <a:rPr kumimoji="1" lang="zh-TW" altLang="en-US" dirty="0"/>
              <a:t> </a:t>
            </a:r>
            <a:r>
              <a:rPr kumimoji="1" lang="en-US" altLang="zh-TW" dirty="0"/>
              <a:t>accept</a:t>
            </a:r>
            <a:r>
              <a:rPr kumimoji="1" lang="zh-CN" altLang="en-US" dirty="0"/>
              <a:t>的懲罰值來選</a:t>
            </a:r>
            <a:r>
              <a:rPr kumimoji="1" lang="en-US" altLang="zh-CN" dirty="0"/>
              <a:t>threshold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先講橫坐標縱座標</a:t>
            </a:r>
            <a:endParaRPr kumimoji="1" lang="en-US" altLang="zh-CN" dirty="0"/>
          </a:p>
          <a:p>
            <a:r>
              <a:rPr kumimoji="1" lang="zh-CN" altLang="en-US" dirty="0"/>
              <a:t>隨著</a:t>
            </a:r>
            <a:r>
              <a:rPr kumimoji="1" lang="en-US" altLang="zh-CN" dirty="0"/>
              <a:t>FA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變大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會隨之上升</a:t>
            </a:r>
            <a:endParaRPr kumimoji="1" lang="en-US" altLang="zh-CN" dirty="0"/>
          </a:p>
          <a:p>
            <a:r>
              <a:rPr kumimoji="1" lang="zh-CN" altLang="en-US" dirty="0"/>
              <a:t>但是ＦＡ會降到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，所有的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都是因為</a:t>
            </a:r>
            <a:r>
              <a:rPr kumimoji="1" lang="en-US" altLang="zh-CN" dirty="0"/>
              <a:t>false</a:t>
            </a:r>
            <a:r>
              <a:rPr kumimoji="1" lang="zh-TW" altLang="en-US" dirty="0"/>
              <a:t> </a:t>
            </a:r>
            <a:r>
              <a:rPr kumimoji="1" lang="en-US" altLang="zh-TW" dirty="0"/>
              <a:t>reject</a:t>
            </a:r>
            <a:r>
              <a:rPr kumimoji="1" lang="zh-CN" altLang="en-US" dirty="0"/>
              <a:t>到</a:t>
            </a:r>
            <a:endParaRPr kumimoji="1" lang="en-US" altLang="zh-CN" dirty="0"/>
          </a:p>
          <a:p>
            <a:r>
              <a:rPr kumimoji="1" lang="zh-TW" altLang="en-US" dirty="0"/>
              <a:t>另外在同樣的</a:t>
            </a:r>
            <a:r>
              <a:rPr kumimoji="1" lang="en-US" altLang="zh-TW" dirty="0"/>
              <a:t>penalty</a:t>
            </a:r>
            <a:r>
              <a:rPr kumimoji="1" lang="zh-CN" altLang="en-US" dirty="0"/>
              <a:t>下用</a:t>
            </a:r>
            <a:r>
              <a:rPr kumimoji="1" lang="en-US" altLang="zh-CN" dirty="0"/>
              <a:t>cosine similarity </a:t>
            </a:r>
            <a:r>
              <a:rPr kumimoji="1" lang="zh-CN" altLang="en-US" dirty="0"/>
              <a:t>的表現比</a:t>
            </a:r>
            <a:r>
              <a:rPr kumimoji="1" lang="en-US" altLang="zh-CN" dirty="0"/>
              <a:t>Euclidean</a:t>
            </a:r>
            <a:r>
              <a:rPr kumimoji="1" lang="zh-CN" altLang="en-US" dirty="0"/>
              <a:t>來得好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先看實線跟虛線，虛線都比實現來得低，代表有做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比較低</a:t>
            </a:r>
            <a:endParaRPr kumimoji="1" lang="en-US" altLang="zh-CN" dirty="0"/>
          </a:p>
          <a:p>
            <a:r>
              <a:rPr kumimoji="1" lang="zh-CN" altLang="en-US" dirty="0"/>
              <a:t>再來看藍線跟橘線，藍縣市做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，也就是把每個人在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曲平均，表現比較好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large inter-class</a:t>
            </a:r>
            <a:r>
              <a:rPr kumimoji="1" lang="zh-TW" altLang="en-US" dirty="0"/>
              <a:t> </a:t>
            </a:r>
            <a:r>
              <a:rPr kumimoji="1" lang="en-US" altLang="zh-TW" dirty="0"/>
              <a:t> variation dataset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without average</a:t>
            </a:r>
            <a:r>
              <a:rPr kumimoji="1" lang="zh-CN" altLang="en-US" dirty="0"/>
              <a:t>的情況下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可以有</a:t>
            </a:r>
            <a:r>
              <a:rPr kumimoji="1" lang="en-US" altLang="zh-CN" dirty="0"/>
              <a:t>1%</a:t>
            </a:r>
            <a:r>
              <a:rPr kumimoji="1" lang="zh-CN" altLang="en-US" dirty="0"/>
              <a:t>以上的進步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效果最好的是有做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以及加上我們的</a:t>
            </a:r>
            <a:r>
              <a:rPr kumimoji="1" lang="en-US" altLang="zh-CN" dirty="0"/>
              <a:t>re-ranking</a:t>
            </a:r>
          </a:p>
          <a:p>
            <a:r>
              <a:rPr kumimoji="1" lang="zh-CN" altLang="en-US" dirty="0"/>
              <a:t>我們認為原因是因為做了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後可以得到比較</a:t>
            </a:r>
            <a:r>
              <a:rPr kumimoji="1" lang="en-US" altLang="zh-CN" dirty="0"/>
              <a:t>robust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br>
              <a:rPr kumimoji="1" lang="en-US" altLang="zh-CN" dirty="0"/>
            </a:br>
            <a:r>
              <a:rPr kumimoji="1" lang="zh-CN" altLang="en-US" dirty="0"/>
              <a:t>克服光線角度或是髮型的原因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</a:t>
            </a:r>
            <a:r>
              <a:rPr kumimoji="1" lang="en-US" altLang="zh-CN" dirty="0"/>
              <a:t>large cross-age dataset </a:t>
            </a:r>
            <a:r>
              <a:rPr kumimoji="1" lang="zh-CN" altLang="en-US" dirty="0"/>
              <a:t>也就是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dataset</a:t>
            </a:r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在這個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最好的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反而跟前一個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反而降低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會讓這個人的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偏向中間年齡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rerank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的效果最好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另外我們也有與一些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of the art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比較</a:t>
            </a:r>
            <a:r>
              <a:rPr kumimoji="1"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這些都是專門為</a:t>
            </a:r>
            <a:r>
              <a:rPr kumimoji="1"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cross-age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所做的方法</a:t>
            </a:r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代表我們的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＋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reranking method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可以得到一個很接近的結果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左圖很明顯的每個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map</a:t>
            </a:r>
            <a:r>
              <a:rPr kumimoji="1" lang="zh-CN" altLang="en-US" dirty="0"/>
              <a:t>都逐年上升</a:t>
            </a:r>
            <a:endParaRPr kumimoji="1" lang="en-US" altLang="zh-CN" dirty="0"/>
          </a:p>
          <a:p>
            <a:r>
              <a:rPr kumimoji="1" lang="zh-CN" altLang="en-US" dirty="0"/>
              <a:t>蠻合理的因為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2013</a:t>
            </a:r>
            <a:r>
              <a:rPr kumimoji="1" lang="zh-TW" altLang="en-US" dirty="0"/>
              <a:t>年的照片越接近的年份表現越好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Baseline</a:t>
            </a:r>
            <a:r>
              <a:rPr kumimoji="1" lang="zh-CN" altLang="en-US" dirty="0"/>
              <a:t>是完全不做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，都有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</a:t>
            </a:r>
            <a:r>
              <a:rPr kumimoji="1" lang="zh-CN" altLang="en-US" dirty="0"/>
              <a:t>％的進步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在</a:t>
            </a:r>
            <a:r>
              <a:rPr kumimoji="1" lang="en-US" altLang="zh-TW" dirty="0"/>
              <a:t>rank-1</a:t>
            </a:r>
            <a:r>
              <a:rPr kumimoji="1" lang="zh-TW" altLang="en-US" dirty="0"/>
              <a:t> </a:t>
            </a:r>
            <a:r>
              <a:rPr kumimoji="1" lang="en-US" altLang="zh-TW" dirty="0"/>
              <a:t>accuracy</a:t>
            </a:r>
            <a:r>
              <a:rPr kumimoji="1" lang="zh-CN" altLang="en-US" dirty="0"/>
              <a:t>上我們的方法也有</a:t>
            </a:r>
            <a:r>
              <a:rPr kumimoji="1" lang="en-US" altLang="zh-CN" dirty="0"/>
              <a:t>comparable </a:t>
            </a:r>
            <a:r>
              <a:rPr kumimoji="1" lang="zh-CN" altLang="en-US" dirty="0"/>
              <a:t>效果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的時候就是原本的</a:t>
                </a:r>
                <a:r>
                  <a:rPr lang="en-US" altLang="zh-TW" dirty="0"/>
                  <a:t>cosine distance</a:t>
                </a:r>
                <a:r>
                  <a:rPr lang="zh-TW" altLang="en-US" dirty="0"/>
                  <a:t>不做</a:t>
                </a:r>
                <a:r>
                  <a:rPr lang="en-US" altLang="zh-TW" dirty="0" err="1"/>
                  <a:t>rerank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dirty="0"/>
                  <a:t>的時候就是只看</a:t>
                </a:r>
                <a:r>
                  <a:rPr lang="en-US" altLang="zh-TW" dirty="0"/>
                  <a:t>Jaccard distance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可以看到在四個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中有做</a:t>
                </a:r>
                <a:r>
                  <a:rPr lang="en-US" altLang="zh-CN" dirty="0" err="1"/>
                  <a:t>rerank</a:t>
                </a:r>
                <a:r>
                  <a:rPr lang="zh-CN" altLang="en-US" dirty="0"/>
                  <a:t>都可以有將近</a:t>
                </a:r>
                <a:r>
                  <a:rPr lang="en-US" altLang="zh-CN" dirty="0"/>
                  <a:t>1%</a:t>
                </a:r>
                <a:r>
                  <a:rPr lang="zh-CN" altLang="en-US" dirty="0"/>
                  <a:t>的進步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inter-class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dataset</a:t>
                </a:r>
                <a:r>
                  <a:rPr lang="zh-CN" altLang="en-US" dirty="0"/>
                  <a:t>中可以選</a:t>
                </a:r>
                <a:r>
                  <a:rPr lang="en-US" altLang="zh-CN" dirty="0"/>
                  <a:t>0.8</a:t>
                </a:r>
                <a:r>
                  <a:rPr lang="zh-CN" altLang="en-US" dirty="0"/>
                  <a:t>當作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Intra-class dataset </a:t>
                </a:r>
                <a:r>
                  <a:rPr lang="zh-CN" altLang="en-US" dirty="0"/>
                  <a:t>可以選</a:t>
                </a:r>
                <a:r>
                  <a:rPr lang="en-US" altLang="zh-CN" dirty="0"/>
                  <a:t>0.75</a:t>
                </a:r>
                <a:r>
                  <a:rPr lang="zh-CN" altLang="en-US" dirty="0"/>
                  <a:t>當作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/>
                  <a:t>在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</a:t>
                </a:r>
                <a:r>
                  <a:rPr lang="zh-TW" altLang="en-US" dirty="0"/>
                  <a:t>的時候就是原本的</a:t>
                </a:r>
                <a:r>
                  <a:rPr lang="en-US" altLang="zh-TW" dirty="0"/>
                  <a:t>cosine distance</a:t>
                </a:r>
                <a:r>
                  <a:rPr lang="zh-TW" altLang="en-US" dirty="0"/>
                  <a:t>不做</a:t>
                </a:r>
                <a:r>
                  <a:rPr lang="en-US" altLang="zh-TW" dirty="0" err="1"/>
                  <a:t>rerank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altLang="zh-TW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</a:t>
                </a:r>
                <a:r>
                  <a:rPr lang="zh-TW" altLang="en-US" dirty="0"/>
                  <a:t>的時候就是只看</a:t>
                </a:r>
                <a:r>
                  <a:rPr lang="en-US" altLang="zh-TW" dirty="0"/>
                  <a:t>Jaccard distance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可以看到在四個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中有做</a:t>
                </a:r>
                <a:r>
                  <a:rPr lang="en-US" altLang="zh-CN" dirty="0" err="1"/>
                  <a:t>rerank</a:t>
                </a:r>
                <a:r>
                  <a:rPr lang="zh-CN" altLang="en-US" dirty="0"/>
                  <a:t>都可以有將近</a:t>
                </a:r>
                <a:r>
                  <a:rPr lang="en-US" altLang="zh-CN" dirty="0"/>
                  <a:t>1%</a:t>
                </a:r>
                <a:r>
                  <a:rPr lang="zh-CN" altLang="en-US" dirty="0"/>
                  <a:t>的進步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inter-class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dataset</a:t>
                </a:r>
                <a:r>
                  <a:rPr lang="zh-CN" altLang="en-US" dirty="0"/>
                  <a:t>中可以選</a:t>
                </a:r>
                <a:r>
                  <a:rPr lang="en-US" altLang="zh-CN" dirty="0"/>
                  <a:t>0.8</a:t>
                </a:r>
                <a:r>
                  <a:rPr lang="zh-CN" altLang="en-US" dirty="0"/>
                  <a:t>當作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/>
                  <a:t>Intra-class dataset </a:t>
                </a:r>
                <a:r>
                  <a:rPr lang="zh-CN" altLang="en-US" dirty="0"/>
                  <a:t>可以選</a:t>
                </a:r>
                <a:r>
                  <a:rPr lang="en-US" altLang="zh-CN" dirty="0"/>
                  <a:t>0.75</a:t>
                </a:r>
                <a:r>
                  <a:rPr lang="zh-CN" altLang="en-US" dirty="0"/>
                  <a:t>當作</a:t>
                </a:r>
                <a:r>
                  <a:rPr lang="en-US" altLang="zh-TW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altLang="zh-TW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dirty="0"/>
              </a:p>
              <a:p>
                <a:endParaRPr kumimoji="1"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498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b="0" dirty="0"/>
          </a:p>
          <a:p>
            <a:r>
              <a:rPr kumimoji="1" lang="en-US" altLang="zh-TW" b="0" dirty="0"/>
              <a:t>Triplet-loss</a:t>
            </a:r>
            <a:r>
              <a:rPr kumimoji="1" lang="zh-CN" altLang="en-US" b="0" dirty="0"/>
              <a:t>會很難收斂</a:t>
            </a:r>
            <a:endParaRPr kumimoji="1" lang="en-US" altLang="zh-TW" b="0" dirty="0"/>
          </a:p>
          <a:p>
            <a:endParaRPr kumimoji="1" lang="en-US" altLang="zh-TW" b="0" dirty="0"/>
          </a:p>
          <a:p>
            <a:r>
              <a:rPr kumimoji="1" lang="en-US" altLang="zh-TW" b="0" dirty="0"/>
              <a:t>L-softmax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加大了原來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的學習難度。借用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的思想來理解的話，如果原來的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是只要支持向量和分類面的距離大於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就算分類效果比較好了，那麼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L-softmax loss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就是需要距離達到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是正整數）才算分類效果比較好了。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A-softmax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則是進一步將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投影到超球面上，可以學到超球面上角度的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601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Module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中包含了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种不同尺寸的卷积和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个最大池化，增加了网络对不同尺度的适应性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dirty="0"/>
              <a:t>用</a:t>
            </a:r>
            <a:r>
              <a:rPr kumimoji="1" lang="en-US" altLang="zh-TW" dirty="0"/>
              <a:t>1x1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conv</a:t>
            </a:r>
            <a:r>
              <a:rPr kumimoji="1" lang="zh-CN" altLang="en-US" dirty="0"/>
              <a:t>用意是降低深度類似</a:t>
            </a:r>
            <a:r>
              <a:rPr kumimoji="1" lang="en-US" altLang="zh-CN" dirty="0"/>
              <a:t>bottleneck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713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幾個框都檢測到了人臉，但是我不需要這麼多的框，我需要找到一個最能表達人臉的框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我們的目標是一個人只保留一個最優的框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將所有框的得分排序，選中最高分及其對應的框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06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遍歷其餘的框，如果和當前最高分框的重疊面積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(IOU)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大於一定閾值，我們就將框刪除。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05967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從未處理的框中繼續選一個得分最高的，重複上述過程。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47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3757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人臉辨識可以當作一個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的過程</a:t>
            </a:r>
            <a:endParaRPr kumimoji="1" lang="en-US" altLang="zh-CN" dirty="0"/>
          </a:p>
          <a:p>
            <a:r>
              <a:rPr kumimoji="1" lang="zh-TW" altLang="en-US" dirty="0"/>
              <a:t>如果我們的</a:t>
            </a:r>
            <a:r>
              <a:rPr kumimoji="1" lang="en-US" altLang="zh-TW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q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我們只看</a:t>
            </a:r>
            <a:r>
              <a:rPr kumimoji="1" lang="en-US" altLang="zh-CN" dirty="0"/>
              <a:t>top2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 Q</a:t>
            </a:r>
            <a:r>
              <a:rPr kumimoji="1" lang="zh-CN" altLang="en-US" dirty="0"/>
              <a:t>的鄰居就是</a:t>
            </a:r>
            <a:r>
              <a:rPr kumimoji="1" lang="en-US" altLang="zh-CN" dirty="0"/>
              <a:t>d a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q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reciprocal nearest neighbor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d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q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的沒有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可以理解為</a:t>
            </a:r>
            <a:r>
              <a:rPr kumimoji="1" lang="en-US" altLang="zh-CN" dirty="0"/>
              <a:t>a</a:t>
            </a:r>
            <a:r>
              <a:rPr kumimoji="1" lang="zh-CN" altLang="en-US" dirty="0"/>
              <a:t>可能是另外一群</a:t>
            </a:r>
            <a:r>
              <a:rPr kumimoji="1" lang="en-US" altLang="zh-CN" dirty="0"/>
              <a:t>nodes</a:t>
            </a:r>
            <a:r>
              <a:rPr kumimoji="1" lang="zh-CN" altLang="en-US" dirty="0"/>
              <a:t>而</a:t>
            </a:r>
            <a:r>
              <a:rPr kumimoji="1" lang="en-US" altLang="zh-CN" dirty="0"/>
              <a:t>d</a:t>
            </a:r>
            <a:r>
              <a:rPr kumimoji="1" lang="zh-CN" altLang="en-US" dirty="0"/>
              <a:t>則是比較接近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也可以得到更多資訊確認這個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是不是跟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同一群的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我們的想法是從這個衍生，使用兩個不同的</a:t>
            </a:r>
            <a:r>
              <a:rPr kumimoji="1" lang="en-US" altLang="zh-CN" dirty="0"/>
              <a:t>similarity </a:t>
            </a:r>
            <a:r>
              <a:rPr lang="en-US" altLang="zh-TW" dirty="0"/>
              <a:t>measurements </a:t>
            </a:r>
            <a:r>
              <a:rPr lang="zh-CN" altLang="en-US" dirty="0"/>
              <a:t>可以降低維度災難的影響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4491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937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再要做</a:t>
            </a:r>
            <a:r>
              <a:rPr kumimoji="1" lang="en-US" altLang="zh-TW" dirty="0"/>
              <a:t>identification </a:t>
            </a:r>
            <a:r>
              <a:rPr kumimoji="1" lang="zh-CN" altLang="en-US" dirty="0"/>
              <a:t>前</a:t>
            </a:r>
            <a:r>
              <a:rPr kumimoji="1" lang="en-US" altLang="zh-CN" dirty="0"/>
              <a:t> </a:t>
            </a:r>
            <a:r>
              <a:rPr kumimoji="1" lang="zh-CN" altLang="en-US" dirty="0"/>
              <a:t>這邊先定義兩個詞</a:t>
            </a:r>
            <a:endParaRPr kumimoji="1" lang="en-US" altLang="zh-CN" dirty="0"/>
          </a:p>
          <a:p>
            <a:r>
              <a:rPr kumimoji="1" lang="en-US" altLang="zh-TW" dirty="0"/>
              <a:t>With average 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 windows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refine-net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進一步刪去錯誤的匡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同時會產生五個臉上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，減少卷積核數量可以保證輸出維度不變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module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可以提供更多視野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，在不同的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進行檢測，可以找到不同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的人臉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旋轉過後會讓眼睛變在同儀條水平</a:t>
            </a:r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/40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04/cos598B/bib/IndykM-curse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18" Type="http://schemas.openxmlformats.org/officeDocument/2006/relationships/image" Target="../media/image36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5" Type="http://schemas.openxmlformats.org/officeDocument/2006/relationships/image" Target="../media/image30.tiff"/><Relationship Id="rId10" Type="http://schemas.openxmlformats.org/officeDocument/2006/relationships/image" Target="../media/image25.tiff"/><Relationship Id="rId19" Type="http://schemas.openxmlformats.org/officeDocument/2006/relationships/image" Target="../media/image37.png"/><Relationship Id="rId4" Type="http://schemas.openxmlformats.org/officeDocument/2006/relationships/image" Target="../media/image19.tiff"/><Relationship Id="rId9" Type="http://schemas.openxmlformats.org/officeDocument/2006/relationships/image" Target="../media/image24.tiff"/><Relationship Id="rId14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5" Type="http://schemas.openxmlformats.org/officeDocument/2006/relationships/image" Target="../media/image32.png"/><Relationship Id="rId10" Type="http://schemas.openxmlformats.org/officeDocument/2006/relationships/image" Target="../media/image35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18" Type="http://schemas.openxmlformats.org/officeDocument/2006/relationships/image" Target="../media/image41.tiff"/><Relationship Id="rId26" Type="http://schemas.openxmlformats.org/officeDocument/2006/relationships/image" Target="../media/image49.tiff"/><Relationship Id="rId3" Type="http://schemas.openxmlformats.org/officeDocument/2006/relationships/image" Target="../media/image55.png"/><Relationship Id="rId21" Type="http://schemas.openxmlformats.org/officeDocument/2006/relationships/image" Target="../media/image44.tiff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17" Type="http://schemas.openxmlformats.org/officeDocument/2006/relationships/image" Target="../media/image40.tiff"/><Relationship Id="rId25" Type="http://schemas.openxmlformats.org/officeDocument/2006/relationships/image" Target="../media/image48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tiff"/><Relationship Id="rId20" Type="http://schemas.openxmlformats.org/officeDocument/2006/relationships/image" Target="../media/image43.tiff"/><Relationship Id="rId29" Type="http://schemas.openxmlformats.org/officeDocument/2006/relationships/image" Target="../media/image52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24" Type="http://schemas.openxmlformats.org/officeDocument/2006/relationships/image" Target="../media/image47.tiff"/><Relationship Id="rId5" Type="http://schemas.openxmlformats.org/officeDocument/2006/relationships/image" Target="../media/image32.png"/><Relationship Id="rId15" Type="http://schemas.openxmlformats.org/officeDocument/2006/relationships/image" Target="../media/image38.tiff"/><Relationship Id="rId23" Type="http://schemas.openxmlformats.org/officeDocument/2006/relationships/image" Target="../media/image46.tiff"/><Relationship Id="rId28" Type="http://schemas.openxmlformats.org/officeDocument/2006/relationships/image" Target="../media/image51.tiff"/><Relationship Id="rId10" Type="http://schemas.openxmlformats.org/officeDocument/2006/relationships/image" Target="../media/image35.tiff"/><Relationship Id="rId19" Type="http://schemas.openxmlformats.org/officeDocument/2006/relationships/image" Target="../media/image42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Relationship Id="rId14" Type="http://schemas.openxmlformats.org/officeDocument/2006/relationships/image" Target="../media/image37.tiff"/><Relationship Id="rId22" Type="http://schemas.openxmlformats.org/officeDocument/2006/relationships/image" Target="../media/image45.tiff"/><Relationship Id="rId27" Type="http://schemas.openxmlformats.org/officeDocument/2006/relationships/image" Target="../media/image50.tiff"/><Relationship Id="rId30" Type="http://schemas.openxmlformats.org/officeDocument/2006/relationships/image" Target="../media/image5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57.png"/><Relationship Id="rId18" Type="http://schemas.openxmlformats.org/officeDocument/2006/relationships/image" Target="../media/image40.tiff"/><Relationship Id="rId26" Type="http://schemas.openxmlformats.org/officeDocument/2006/relationships/image" Target="../media/image48.tiff"/><Relationship Id="rId3" Type="http://schemas.openxmlformats.org/officeDocument/2006/relationships/image" Target="../media/image55.png"/><Relationship Id="rId21" Type="http://schemas.openxmlformats.org/officeDocument/2006/relationships/image" Target="../media/image43.tiff"/><Relationship Id="rId7" Type="http://schemas.openxmlformats.org/officeDocument/2006/relationships/image" Target="../media/image29.tiff"/><Relationship Id="rId12" Type="http://schemas.openxmlformats.org/officeDocument/2006/relationships/image" Target="../media/image56.png"/><Relationship Id="rId17" Type="http://schemas.openxmlformats.org/officeDocument/2006/relationships/image" Target="../media/image39.tiff"/><Relationship Id="rId25" Type="http://schemas.openxmlformats.org/officeDocument/2006/relationships/image" Target="../media/image47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tiff"/><Relationship Id="rId20" Type="http://schemas.openxmlformats.org/officeDocument/2006/relationships/image" Target="../media/image42.tiff"/><Relationship Id="rId29" Type="http://schemas.openxmlformats.org/officeDocument/2006/relationships/image" Target="../media/image51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6.tiff"/><Relationship Id="rId24" Type="http://schemas.openxmlformats.org/officeDocument/2006/relationships/image" Target="../media/image46.tiff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37.tiff"/><Relationship Id="rId23" Type="http://schemas.openxmlformats.org/officeDocument/2006/relationships/image" Target="../media/image45.tiff"/><Relationship Id="rId28" Type="http://schemas.openxmlformats.org/officeDocument/2006/relationships/image" Target="../media/image50.tiff"/><Relationship Id="rId10" Type="http://schemas.openxmlformats.org/officeDocument/2006/relationships/image" Target="../media/image35.tiff"/><Relationship Id="rId19" Type="http://schemas.openxmlformats.org/officeDocument/2006/relationships/image" Target="../media/image41.tiff"/><Relationship Id="rId31" Type="http://schemas.openxmlformats.org/officeDocument/2006/relationships/image" Target="../media/image53.tiff"/><Relationship Id="rId4" Type="http://schemas.openxmlformats.org/officeDocument/2006/relationships/image" Target="../media/image31.tiff"/><Relationship Id="rId9" Type="http://schemas.openxmlformats.org/officeDocument/2006/relationships/image" Target="../media/image34.tiff"/><Relationship Id="rId14" Type="http://schemas.openxmlformats.org/officeDocument/2006/relationships/image" Target="../media/image58.png"/><Relationship Id="rId22" Type="http://schemas.openxmlformats.org/officeDocument/2006/relationships/image" Target="../media/image44.tiff"/><Relationship Id="rId27" Type="http://schemas.openxmlformats.org/officeDocument/2006/relationships/image" Target="../media/image49.tiff"/><Relationship Id="rId30" Type="http://schemas.openxmlformats.org/officeDocument/2006/relationships/image" Target="../media/image5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4.tiff"/><Relationship Id="rId7" Type="http://schemas.openxmlformats.org/officeDocument/2006/relationships/image" Target="../media/image56.tiff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11" Type="http://schemas.openxmlformats.org/officeDocument/2006/relationships/image" Target="../media/image59.tiff"/><Relationship Id="rId5" Type="http://schemas.openxmlformats.org/officeDocument/2006/relationships/image" Target="../media/image55.tiff"/><Relationship Id="rId10" Type="http://schemas.openxmlformats.org/officeDocument/2006/relationships/image" Target="../media/image58.tiff"/><Relationship Id="rId4" Type="http://schemas.openxmlformats.org/officeDocument/2006/relationships/image" Target="../media/image27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Relationship Id="rId9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13" Type="http://schemas.openxmlformats.org/officeDocument/2006/relationships/image" Target="../media/image8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77.tiff"/><Relationship Id="rId12" Type="http://schemas.openxmlformats.org/officeDocument/2006/relationships/image" Target="../media/image8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tiff"/><Relationship Id="rId11" Type="http://schemas.openxmlformats.org/officeDocument/2006/relationships/image" Target="../media/image81.tiff"/><Relationship Id="rId5" Type="http://schemas.openxmlformats.org/officeDocument/2006/relationships/image" Target="../media/image75.tiff"/><Relationship Id="rId15" Type="http://schemas.openxmlformats.org/officeDocument/2006/relationships/image" Target="../media/image85.tiff"/><Relationship Id="rId10" Type="http://schemas.openxmlformats.org/officeDocument/2006/relationships/image" Target="../media/image80.tiff"/><Relationship Id="rId4" Type="http://schemas.openxmlformats.org/officeDocument/2006/relationships/image" Target="../media/image25.png"/><Relationship Id="rId9" Type="http://schemas.openxmlformats.org/officeDocument/2006/relationships/image" Target="../media/image79.tiff"/><Relationship Id="rId14" Type="http://schemas.openxmlformats.org/officeDocument/2006/relationships/image" Target="../media/image8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tiff"/><Relationship Id="rId3" Type="http://schemas.openxmlformats.org/officeDocument/2006/relationships/image" Target="../media/image88.tiff"/><Relationship Id="rId7" Type="http://schemas.openxmlformats.org/officeDocument/2006/relationships/image" Target="../media/image9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tiff"/><Relationship Id="rId5" Type="http://schemas.openxmlformats.org/officeDocument/2006/relationships/image" Target="../media/image90.tiff"/><Relationship Id="rId4" Type="http://schemas.openxmlformats.org/officeDocument/2006/relationships/image" Target="../media/image8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13" Type="http://schemas.openxmlformats.org/officeDocument/2006/relationships/image" Target="../media/image108.jpg"/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12" Type="http://schemas.openxmlformats.org/officeDocument/2006/relationships/image" Target="../media/image10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jpg"/><Relationship Id="rId11" Type="http://schemas.openxmlformats.org/officeDocument/2006/relationships/image" Target="../media/image106.jpg"/><Relationship Id="rId5" Type="http://schemas.openxmlformats.org/officeDocument/2006/relationships/image" Target="../media/image100.jpg"/><Relationship Id="rId10" Type="http://schemas.openxmlformats.org/officeDocument/2006/relationships/image" Target="../media/image105.jpg"/><Relationship Id="rId4" Type="http://schemas.openxmlformats.org/officeDocument/2006/relationships/image" Target="../media/image99.jpg"/><Relationship Id="rId9" Type="http://schemas.openxmlformats.org/officeDocument/2006/relationships/image" Target="../media/image104.jpg"/><Relationship Id="rId14" Type="http://schemas.openxmlformats.org/officeDocument/2006/relationships/image" Target="../media/image10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tiff"/><Relationship Id="rId4" Type="http://schemas.openxmlformats.org/officeDocument/2006/relationships/image" Target="../media/image119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2.jpg"/><Relationship Id="rId3" Type="http://schemas.openxmlformats.org/officeDocument/2006/relationships/image" Target="../media/image122.jpg"/><Relationship Id="rId7" Type="http://schemas.openxmlformats.org/officeDocument/2006/relationships/image" Target="../media/image126.jpg"/><Relationship Id="rId12" Type="http://schemas.openxmlformats.org/officeDocument/2006/relationships/image" Target="../media/image131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jpg"/><Relationship Id="rId11" Type="http://schemas.openxmlformats.org/officeDocument/2006/relationships/image" Target="../media/image130.jpg"/><Relationship Id="rId5" Type="http://schemas.openxmlformats.org/officeDocument/2006/relationships/image" Target="../media/image124.jpg"/><Relationship Id="rId15" Type="http://schemas.openxmlformats.org/officeDocument/2006/relationships/image" Target="../media/image134.jpg"/><Relationship Id="rId10" Type="http://schemas.openxmlformats.org/officeDocument/2006/relationships/image" Target="../media/image129.jpg"/><Relationship Id="rId4" Type="http://schemas.openxmlformats.org/officeDocument/2006/relationships/image" Target="../media/image123.jpg"/><Relationship Id="rId9" Type="http://schemas.openxmlformats.org/officeDocument/2006/relationships/image" Target="../media/image128.jpg"/><Relationship Id="rId14" Type="http://schemas.openxmlformats.org/officeDocument/2006/relationships/image" Target="../media/image133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tiff"/><Relationship Id="rId13" Type="http://schemas.openxmlformats.org/officeDocument/2006/relationships/image" Target="../media/image145.tiff"/><Relationship Id="rId18" Type="http://schemas.openxmlformats.org/officeDocument/2006/relationships/image" Target="../media/image150.tiff"/><Relationship Id="rId3" Type="http://schemas.openxmlformats.org/officeDocument/2006/relationships/image" Target="../media/image135.tiff"/><Relationship Id="rId21" Type="http://schemas.openxmlformats.org/officeDocument/2006/relationships/image" Target="../media/image153.tiff"/><Relationship Id="rId7" Type="http://schemas.openxmlformats.org/officeDocument/2006/relationships/image" Target="../media/image139.tiff"/><Relationship Id="rId12" Type="http://schemas.openxmlformats.org/officeDocument/2006/relationships/image" Target="../media/image144.tiff"/><Relationship Id="rId17" Type="http://schemas.openxmlformats.org/officeDocument/2006/relationships/image" Target="../media/image149.tiff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8.tiff"/><Relationship Id="rId20" Type="http://schemas.openxmlformats.org/officeDocument/2006/relationships/image" Target="../media/image15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tiff"/><Relationship Id="rId11" Type="http://schemas.openxmlformats.org/officeDocument/2006/relationships/image" Target="../media/image143.tiff"/><Relationship Id="rId5" Type="http://schemas.openxmlformats.org/officeDocument/2006/relationships/image" Target="../media/image137.tiff"/><Relationship Id="rId15" Type="http://schemas.openxmlformats.org/officeDocument/2006/relationships/image" Target="../media/image147.tiff"/><Relationship Id="rId23" Type="http://schemas.openxmlformats.org/officeDocument/2006/relationships/image" Target="../media/image155.tiff"/><Relationship Id="rId10" Type="http://schemas.openxmlformats.org/officeDocument/2006/relationships/image" Target="../media/image142.tiff"/><Relationship Id="rId19" Type="http://schemas.openxmlformats.org/officeDocument/2006/relationships/image" Target="../media/image151.tiff"/><Relationship Id="rId4" Type="http://schemas.openxmlformats.org/officeDocument/2006/relationships/image" Target="../media/image136.tiff"/><Relationship Id="rId9" Type="http://schemas.openxmlformats.org/officeDocument/2006/relationships/image" Target="../media/image141.tiff"/><Relationship Id="rId14" Type="http://schemas.openxmlformats.org/officeDocument/2006/relationships/image" Target="../media/image146.tiff"/><Relationship Id="rId22" Type="http://schemas.openxmlformats.org/officeDocument/2006/relationships/image" Target="../media/image15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tiff"/><Relationship Id="rId13" Type="http://schemas.openxmlformats.org/officeDocument/2006/relationships/image" Target="../media/image166.tiff"/><Relationship Id="rId18" Type="http://schemas.openxmlformats.org/officeDocument/2006/relationships/image" Target="../media/image171.tiff"/><Relationship Id="rId3" Type="http://schemas.openxmlformats.org/officeDocument/2006/relationships/image" Target="../media/image156.tiff"/><Relationship Id="rId7" Type="http://schemas.openxmlformats.org/officeDocument/2006/relationships/image" Target="../media/image160.tiff"/><Relationship Id="rId12" Type="http://schemas.openxmlformats.org/officeDocument/2006/relationships/image" Target="../media/image165.tiff"/><Relationship Id="rId17" Type="http://schemas.openxmlformats.org/officeDocument/2006/relationships/image" Target="../media/image170.tiff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9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tiff"/><Relationship Id="rId11" Type="http://schemas.openxmlformats.org/officeDocument/2006/relationships/image" Target="../media/image164.tiff"/><Relationship Id="rId5" Type="http://schemas.openxmlformats.org/officeDocument/2006/relationships/image" Target="../media/image158.tiff"/><Relationship Id="rId15" Type="http://schemas.openxmlformats.org/officeDocument/2006/relationships/image" Target="../media/image168.tiff"/><Relationship Id="rId10" Type="http://schemas.openxmlformats.org/officeDocument/2006/relationships/image" Target="../media/image163.tiff"/><Relationship Id="rId19" Type="http://schemas.openxmlformats.org/officeDocument/2006/relationships/image" Target="../media/image172.tiff"/><Relationship Id="rId4" Type="http://schemas.openxmlformats.org/officeDocument/2006/relationships/image" Target="../media/image157.tiff"/><Relationship Id="rId9" Type="http://schemas.openxmlformats.org/officeDocument/2006/relationships/image" Target="../media/image162.tiff"/><Relationship Id="rId14" Type="http://schemas.openxmlformats.org/officeDocument/2006/relationships/image" Target="../media/image167.tif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tiff"/><Relationship Id="rId13" Type="http://schemas.openxmlformats.org/officeDocument/2006/relationships/image" Target="../media/image180.tiff"/><Relationship Id="rId18" Type="http://schemas.openxmlformats.org/officeDocument/2006/relationships/image" Target="../media/image185.tiff"/><Relationship Id="rId3" Type="http://schemas.openxmlformats.org/officeDocument/2006/relationships/image" Target="../media/image156.tiff"/><Relationship Id="rId7" Type="http://schemas.openxmlformats.org/officeDocument/2006/relationships/image" Target="../media/image176.tiff"/><Relationship Id="rId12" Type="http://schemas.openxmlformats.org/officeDocument/2006/relationships/image" Target="../media/image20.tiff"/><Relationship Id="rId17" Type="http://schemas.openxmlformats.org/officeDocument/2006/relationships/image" Target="../media/image184.tiff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83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tiff"/><Relationship Id="rId11" Type="http://schemas.openxmlformats.org/officeDocument/2006/relationships/image" Target="../media/image179.tiff"/><Relationship Id="rId5" Type="http://schemas.openxmlformats.org/officeDocument/2006/relationships/image" Target="../media/image175.tiff"/><Relationship Id="rId15" Type="http://schemas.openxmlformats.org/officeDocument/2006/relationships/image" Target="../media/image182.tiff"/><Relationship Id="rId10" Type="http://schemas.openxmlformats.org/officeDocument/2006/relationships/image" Target="../media/image178.tiff"/><Relationship Id="rId19" Type="http://schemas.openxmlformats.org/officeDocument/2006/relationships/image" Target="../media/image186.tiff"/><Relationship Id="rId4" Type="http://schemas.openxmlformats.org/officeDocument/2006/relationships/image" Target="../media/image174.tiff"/><Relationship Id="rId9" Type="http://schemas.openxmlformats.org/officeDocument/2006/relationships/image" Target="../media/image19.tiff"/><Relationship Id="rId14" Type="http://schemas.openxmlformats.org/officeDocument/2006/relationships/image" Target="../media/image181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tiff"/><Relationship Id="rId13" Type="http://schemas.openxmlformats.org/officeDocument/2006/relationships/image" Target="../media/image184.tiff"/><Relationship Id="rId18" Type="http://schemas.openxmlformats.org/officeDocument/2006/relationships/image" Target="../media/image190.tiff"/><Relationship Id="rId3" Type="http://schemas.openxmlformats.org/officeDocument/2006/relationships/image" Target="../media/image19.tiff"/><Relationship Id="rId7" Type="http://schemas.openxmlformats.org/officeDocument/2006/relationships/image" Target="../media/image181.tiff"/><Relationship Id="rId12" Type="http://schemas.openxmlformats.org/officeDocument/2006/relationships/image" Target="../media/image188.tiff"/><Relationship Id="rId17" Type="http://schemas.openxmlformats.org/officeDocument/2006/relationships/image" Target="../media/image189.tiff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6.tiff"/><Relationship Id="rId20" Type="http://schemas.openxmlformats.org/officeDocument/2006/relationships/image" Target="../media/image17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tiff"/><Relationship Id="rId11" Type="http://schemas.openxmlformats.org/officeDocument/2006/relationships/image" Target="../media/image187.tiff"/><Relationship Id="rId5" Type="http://schemas.openxmlformats.org/officeDocument/2006/relationships/image" Target="../media/image20.tiff"/><Relationship Id="rId15" Type="http://schemas.openxmlformats.org/officeDocument/2006/relationships/image" Target="../media/image185.tiff"/><Relationship Id="rId10" Type="http://schemas.openxmlformats.org/officeDocument/2006/relationships/image" Target="../media/image21.tiff"/><Relationship Id="rId19" Type="http://schemas.openxmlformats.org/officeDocument/2006/relationships/image" Target="../media/image191.tiff"/><Relationship Id="rId4" Type="http://schemas.openxmlformats.org/officeDocument/2006/relationships/image" Target="../media/image178.tiff"/><Relationship Id="rId9" Type="http://schemas.openxmlformats.org/officeDocument/2006/relationships/image" Target="../media/image183.tiff"/><Relationship Id="rId14" Type="http://schemas.openxmlformats.org/officeDocument/2006/relationships/image" Target="../media/image179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31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5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3.tiff"/><Relationship Id="rId4" Type="http://schemas.openxmlformats.org/officeDocument/2006/relationships/slide" Target="slide9.xml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1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  <p:sp>
        <p:nvSpPr>
          <p:cNvPr id="5" name="文字方塊 4">
            <a:hlinkClick r:id="rId4" action="ppaction://hlinksldjump"/>
            <a:extLst>
              <a:ext uri="{FF2B5EF4-FFF2-40B4-BE49-F238E27FC236}">
                <a16:creationId xmlns:a16="http://schemas.microsoft.com/office/drawing/2014/main" id="{AA93E518-7016-C14E-865A-110A683B784D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>
                <a:hlinkClick r:id="rId3"/>
              </a:rPr>
              <a:t>1998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179512" y="6581001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  <p:sp>
        <p:nvSpPr>
          <p:cNvPr id="7" name="文字方塊 6">
            <a:hlinkClick r:id="rId6" action="ppaction://hlinksldjump"/>
            <a:extLst>
              <a:ext uri="{FF2B5EF4-FFF2-40B4-BE49-F238E27FC236}">
                <a16:creationId xmlns:a16="http://schemas.microsoft.com/office/drawing/2014/main" id="{F86579EE-8BB0-EC43-A6B7-F0877B5626E1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Cosine </a:t>
                </a:r>
              </a:p>
              <a:p>
                <a:pPr algn="ctr"/>
                <a:r>
                  <a:rPr lang="en-US" altLang="zh-TW" dirty="0"/>
                  <a:t>distance ranking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blipFill>
                <a:blip r:embed="rId16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Jaccard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blipFill>
                <a:blip r:embed="rId17"/>
                <a:stretch>
                  <a:fillRect t="-1493"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0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blipFill>
                <a:blip r:embed="rId18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509033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final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blipFill>
                <a:blip r:embed="rId19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52401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0062"/>
              </p:ext>
            </p:extLst>
          </p:nvPr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5182"/>
              </p:ext>
            </p:extLst>
          </p:nvPr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1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8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/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blipFill>
                <a:blip r:embed="rId1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DBFCE-A897-9342-8231-A2E68BA5B2A9}"/>
              </a:ext>
            </a:extLst>
          </p:cNvPr>
          <p:cNvSpPr txBox="1"/>
          <p:nvPr/>
        </p:nvSpPr>
        <p:spPr>
          <a:xfrm>
            <a:off x="4768887" y="663379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0D07A1B-58F0-7B4C-A274-6FA4B10AF639}"/>
              </a:ext>
            </a:extLst>
          </p:cNvPr>
          <p:cNvSpPr txBox="1"/>
          <p:nvPr/>
        </p:nvSpPr>
        <p:spPr>
          <a:xfrm>
            <a:off x="3536269" y="66213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BB66108-8429-5348-968E-62CE998ACF8C}"/>
              </a:ext>
            </a:extLst>
          </p:cNvPr>
          <p:cNvSpPr txBox="1"/>
          <p:nvPr/>
        </p:nvSpPr>
        <p:spPr>
          <a:xfrm>
            <a:off x="5969958" y="662915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19AAA2-43AE-B148-B74F-9B19714A24E1}"/>
              </a:ext>
            </a:extLst>
          </p:cNvPr>
          <p:cNvSpPr txBox="1"/>
          <p:nvPr/>
        </p:nvSpPr>
        <p:spPr>
          <a:xfrm>
            <a:off x="6929200" y="66213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CEC81056-9672-B046-B7A6-06339DBF4979}"/>
              </a:ext>
            </a:extLst>
          </p:cNvPr>
          <p:cNvSpPr txBox="1"/>
          <p:nvPr/>
        </p:nvSpPr>
        <p:spPr>
          <a:xfrm>
            <a:off x="7983753" y="661209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p:sp>
        <p:nvSpPr>
          <p:cNvPr id="75" name="弧形向下箭號 74">
            <a:extLst>
              <a:ext uri="{FF2B5EF4-FFF2-40B4-BE49-F238E27FC236}">
                <a16:creationId xmlns:a16="http://schemas.microsoft.com/office/drawing/2014/main" id="{1BBB81BF-3018-0844-818F-B848D640A947}"/>
              </a:ext>
            </a:extLst>
          </p:cNvPr>
          <p:cNvSpPr/>
          <p:nvPr/>
        </p:nvSpPr>
        <p:spPr>
          <a:xfrm flipH="1">
            <a:off x="3678295" y="1255854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弧形向下箭號 75">
            <a:extLst>
              <a:ext uri="{FF2B5EF4-FFF2-40B4-BE49-F238E27FC236}">
                <a16:creationId xmlns:a16="http://schemas.microsoft.com/office/drawing/2014/main" id="{1B101502-458F-AB48-937C-8BBD7DCFEB5D}"/>
              </a:ext>
            </a:extLst>
          </p:cNvPr>
          <p:cNvSpPr/>
          <p:nvPr/>
        </p:nvSpPr>
        <p:spPr>
          <a:xfrm flipH="1">
            <a:off x="4965580" y="1256265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3A5D0C96-B7F4-D142-9116-AAFB16478AB3}"/>
              </a:ext>
            </a:extLst>
          </p:cNvPr>
          <p:cNvSpPr/>
          <p:nvPr/>
        </p:nvSpPr>
        <p:spPr>
          <a:xfrm flipH="1">
            <a:off x="7030931" y="1236438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/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55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2341717" y="2024340"/>
            <a:ext cx="1585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(#314)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6746213" y="202159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4AA760-CACA-4B4A-9095-8C7EA7F8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2" y="1664496"/>
            <a:ext cx="1004670" cy="119381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1851B84-FF60-BE48-BCF1-9ADF7BCE48BD}"/>
              </a:ext>
            </a:extLst>
          </p:cNvPr>
          <p:cNvSpPr/>
          <p:nvPr/>
        </p:nvSpPr>
        <p:spPr>
          <a:xfrm>
            <a:off x="364919" y="3092675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6489D10-E45F-0547-BFD5-83A8C53C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1" y="3091613"/>
            <a:ext cx="863434" cy="104843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179419B-C8EF-7F48-BCC0-398EFB404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5" y="3098088"/>
            <a:ext cx="811708" cy="104089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F08AD6E-292E-664F-BCFE-5D5E3593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443" y="3099945"/>
            <a:ext cx="812340" cy="103903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6E9E98-160A-B147-8BEE-F3C2F81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151" y="3106975"/>
            <a:ext cx="832889" cy="103904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90EAE6B3-ED4A-B545-9096-236815D237BC}"/>
              </a:ext>
            </a:extLst>
          </p:cNvPr>
          <p:cNvSpPr txBox="1"/>
          <p:nvPr/>
        </p:nvSpPr>
        <p:spPr>
          <a:xfrm>
            <a:off x="955611" y="4171497"/>
            <a:ext cx="191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lang="en-US" altLang="zh-TW" dirty="0"/>
              <a:t>0.187727</a:t>
            </a:r>
            <a:endParaRPr kumimoji="1"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EC076EA-F076-6F47-B758-B89AF4B92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1" y="4793002"/>
            <a:ext cx="848291" cy="106452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6E60498-744D-E44A-BE6D-35F3BAD18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172" y="4793003"/>
            <a:ext cx="811632" cy="10645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214BCEC-4F55-A24C-9C1F-07425897B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804" y="4793003"/>
            <a:ext cx="848292" cy="1064522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E735648-4979-7646-A2AF-77C91EB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687" y="4793002"/>
            <a:ext cx="894011" cy="106452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C4FF58A-C94F-374B-9701-1067A76DF174}"/>
              </a:ext>
            </a:extLst>
          </p:cNvPr>
          <p:cNvSpPr/>
          <p:nvPr/>
        </p:nvSpPr>
        <p:spPr>
          <a:xfrm>
            <a:off x="316032" y="4779110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F47100-7925-6B44-A05C-77B3B60D2895}"/>
              </a:ext>
            </a:extLst>
          </p:cNvPr>
          <p:cNvSpPr txBox="1"/>
          <p:nvPr/>
        </p:nvSpPr>
        <p:spPr>
          <a:xfrm>
            <a:off x="1461271" y="589227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kumimoji="1" lang="en-US" altLang="zh-TW" dirty="0"/>
              <a:t>0.189443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E5A7CF7-AFE8-EB41-B2E5-9FC47A8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0500" y="1650534"/>
            <a:ext cx="1004670" cy="119381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A98C824-8C16-BE49-A913-F97B7DB08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11" y="3106974"/>
            <a:ext cx="848291" cy="106452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CD9F817-2E86-CC4C-95C5-C24290B0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102" y="3106975"/>
            <a:ext cx="811632" cy="1064524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4AF1E6D-75DB-6548-973F-DD2076C7E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734" y="3106975"/>
            <a:ext cx="848292" cy="1064522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5808B235-02E9-1E42-BE02-6DF1F913A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617" y="3106974"/>
            <a:ext cx="894011" cy="1064524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2B41832-0A03-0A48-AFE2-200ABFFAA42C}"/>
              </a:ext>
            </a:extLst>
          </p:cNvPr>
          <p:cNvSpPr/>
          <p:nvPr/>
        </p:nvSpPr>
        <p:spPr>
          <a:xfrm>
            <a:off x="4959962" y="3093082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4845963-9BED-C340-A7D2-9E4A8528F4A2}"/>
              </a:ext>
            </a:extLst>
          </p:cNvPr>
          <p:cNvSpPr txBox="1"/>
          <p:nvPr/>
        </p:nvSpPr>
        <p:spPr>
          <a:xfrm>
            <a:off x="6129530" y="41714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lang="en-US" altLang="zh-TW" dirty="0"/>
              <a:t>0.185793</a:t>
            </a:r>
            <a:endParaRPr kumimoji="1"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E60A3-6288-2A46-8C45-67F66CD2ED8F}"/>
              </a:ext>
            </a:extLst>
          </p:cNvPr>
          <p:cNvSpPr/>
          <p:nvPr/>
        </p:nvSpPr>
        <p:spPr>
          <a:xfrm>
            <a:off x="5031242" y="4803682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5015CB5-DB07-DA40-8976-DFC623DF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24" y="4802620"/>
            <a:ext cx="863434" cy="104843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51F4829-70C0-FE42-AF83-8DAF55B6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58" y="4809095"/>
            <a:ext cx="811708" cy="104089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0AC2CEA-B050-E84A-8A1C-E51FEDA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66" y="4810952"/>
            <a:ext cx="812340" cy="103903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0961DE6-21E7-D742-B5C5-1780941B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4" y="4817982"/>
            <a:ext cx="832889" cy="103904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49B25B-F79B-F64C-BCE2-635DBB4BA264}"/>
              </a:ext>
            </a:extLst>
          </p:cNvPr>
          <p:cNvSpPr txBox="1"/>
          <p:nvPr/>
        </p:nvSpPr>
        <p:spPr>
          <a:xfrm>
            <a:off x="6285014" y="588251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kumimoji="1" lang="en-US" altLang="zh-TW" dirty="0"/>
              <a:t>0.189322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/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dirty="0"/>
                  <a:t>i</a:t>
                </a:r>
                <a:r>
                  <a:rPr kumimoji="1" lang="en-US" altLang="zh-TW" sz="14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4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71" y="4208228"/>
                <a:ext cx="43191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向右箭號 68">
            <a:extLst>
              <a:ext uri="{FF2B5EF4-FFF2-40B4-BE49-F238E27FC236}">
                <a16:creationId xmlns:a16="http://schemas.microsoft.com/office/drawing/2014/main" id="{08331D34-81D6-DB46-8CA3-13C160860300}"/>
              </a:ext>
            </a:extLst>
          </p:cNvPr>
          <p:cNvSpPr/>
          <p:nvPr/>
        </p:nvSpPr>
        <p:spPr>
          <a:xfrm rot="5400000">
            <a:off x="3886014" y="5416592"/>
            <a:ext cx="887811" cy="1233107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11DF7B-A2CB-D142-8825-0CD776B25CB2}"/>
              </a:ext>
            </a:extLst>
          </p:cNvPr>
          <p:cNvSpPr txBox="1"/>
          <p:nvPr/>
        </p:nvSpPr>
        <p:spPr>
          <a:xfrm>
            <a:off x="3793953" y="559988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After </a:t>
            </a:r>
          </a:p>
          <a:p>
            <a:pPr algn="ctr"/>
            <a:r>
              <a:rPr kumimoji="1" lang="en-US" altLang="zh-TW" dirty="0"/>
              <a:t>re-ranking</a:t>
            </a:r>
            <a:endParaRPr kumimoji="1"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2B73BB-D6C2-E341-A1B2-0109B7B63BF4}"/>
              </a:ext>
            </a:extLst>
          </p:cNvPr>
          <p:cNvSpPr txBox="1"/>
          <p:nvPr/>
        </p:nvSpPr>
        <p:spPr>
          <a:xfrm>
            <a:off x="3537472" y="6355386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</a:t>
            </a:r>
            <a:r>
              <a:rPr lang="en-US" altLang="zh-TW" b="1" dirty="0">
                <a:solidFill>
                  <a:srgbClr val="00A401"/>
                </a:solidFill>
              </a:rPr>
              <a:t>314: 0.187618</a:t>
            </a:r>
          </a:p>
          <a:p>
            <a:r>
              <a:rPr lang="en-US" altLang="zh-TW" dirty="0"/>
              <a:t>#020: 0.188524</a:t>
            </a:r>
          </a:p>
        </p:txBody>
      </p:sp>
    </p:spTree>
    <p:extLst>
      <p:ext uri="{BB962C8B-B14F-4D97-AF65-F5344CB8AC3E}">
        <p14:creationId xmlns:p14="http://schemas.microsoft.com/office/powerpoint/2010/main" val="427664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  <a:r>
              <a:rPr lang="zh-TW" altLang="en-US" dirty="0"/>
              <a:t> </a:t>
            </a:r>
            <a:r>
              <a:rPr lang="en-US" altLang="zh-TW" dirty="0"/>
              <a:t>and discussions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BE415F9-CA24-0148-B78E-97A664B3B2DD}"/>
              </a:ext>
            </a:extLst>
          </p:cNvPr>
          <p:cNvGrpSpPr/>
          <p:nvPr/>
        </p:nvGrpSpPr>
        <p:grpSpPr>
          <a:xfrm>
            <a:off x="3923928" y="3645024"/>
            <a:ext cx="2880320" cy="2426703"/>
            <a:chOff x="5796136" y="4681973"/>
            <a:chExt cx="2520280" cy="19658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729F0F-13EA-DC4D-8123-8670451F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4681973"/>
              <a:ext cx="2520280" cy="196581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40A0E3C-D8CC-2C4B-9FBA-26CEB8C010F8}"/>
                </a:ext>
              </a:extLst>
            </p:cNvPr>
            <p:cNvSpPr/>
            <p:nvPr/>
          </p:nvSpPr>
          <p:spPr>
            <a:xfrm>
              <a:off x="7416000" y="4730400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1370940-C7D6-524E-8BBD-A19BC518D8E1}"/>
                </a:ext>
              </a:extLst>
            </p:cNvPr>
            <p:cNvSpPr/>
            <p:nvPr/>
          </p:nvSpPr>
          <p:spPr>
            <a:xfrm>
              <a:off x="7596000" y="4896000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4526C5-B08B-4B4B-9379-AF01F22482BD}"/>
                </a:ext>
              </a:extLst>
            </p:cNvPr>
            <p:cNvSpPr/>
            <p:nvPr/>
          </p:nvSpPr>
          <p:spPr>
            <a:xfrm>
              <a:off x="7416000" y="5765337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97FAC2-0F59-E243-80F3-AA08F3772912}"/>
                </a:ext>
              </a:extLst>
            </p:cNvPr>
            <p:cNvSpPr/>
            <p:nvPr/>
          </p:nvSpPr>
          <p:spPr>
            <a:xfrm>
              <a:off x="7596000" y="5930937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6C9BABC-8370-FD4E-A4C8-1F814920A37E}"/>
              </a:ext>
            </a:extLst>
          </p:cNvPr>
          <p:cNvGrpSpPr/>
          <p:nvPr/>
        </p:nvGrpSpPr>
        <p:grpSpPr>
          <a:xfrm>
            <a:off x="2915816" y="2571639"/>
            <a:ext cx="3651975" cy="4255920"/>
            <a:chOff x="441532" y="2224950"/>
            <a:chExt cx="3651975" cy="42559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960787" y="6048885"/>
              <a:ext cx="2613464" cy="4319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7C8DD33-9E74-5E4C-A921-94C44E8CE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532" y="2224950"/>
              <a:ext cx="3651975" cy="3651975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AF48D8-3EFC-C042-99F8-6D1FB507D460}"/>
              </a:ext>
            </a:extLst>
          </p:cNvPr>
          <p:cNvGrpSpPr/>
          <p:nvPr/>
        </p:nvGrpSpPr>
        <p:grpSpPr>
          <a:xfrm>
            <a:off x="2915815" y="2594042"/>
            <a:ext cx="3651975" cy="4130539"/>
            <a:chOff x="3962554" y="1678786"/>
            <a:chExt cx="3651975" cy="413053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4505555" y="5470771"/>
              <a:ext cx="25493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29B567E-1F0F-AD45-819E-E7F455C1D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554" y="1678786"/>
              <a:ext cx="3651975" cy="3651975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C1E1299-19A8-764A-8F92-23E6EEB8AADC}"/>
              </a:ext>
            </a:extLst>
          </p:cNvPr>
          <p:cNvGrpSpPr/>
          <p:nvPr/>
        </p:nvGrpSpPr>
        <p:grpSpPr>
          <a:xfrm>
            <a:off x="2915816" y="2579581"/>
            <a:ext cx="3651975" cy="4129479"/>
            <a:chOff x="8052428" y="1006227"/>
            <a:chExt cx="3651975" cy="412947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9324528" y="4797152"/>
              <a:ext cx="13532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295E4F5-EB08-0E40-8020-EF42E0FA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428" y="1006227"/>
              <a:ext cx="3651975" cy="365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65065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Penalty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65065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Penalty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re-ranking method and the suitable configuration for face identification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and</a:t>
            </a:r>
            <a:r>
              <a:rPr lang="zh-TW" altLang="en-US" dirty="0"/>
              <a:t> </a:t>
            </a:r>
            <a:r>
              <a:rPr lang="en-US" altLang="zh-TW" dirty="0"/>
              <a:t>Average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680B4E-46E3-C245-B592-17370DF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5451" r="7585" b="1883"/>
          <a:stretch/>
        </p:blipFill>
        <p:spPr>
          <a:xfrm>
            <a:off x="827584" y="1556792"/>
            <a:ext cx="6840760" cy="51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</a:t>
            </a:r>
            <a:r>
              <a:rPr lang="en-US" altLang="zh-TW" cap="none"/>
              <a:t>Identification (1/3) </a:t>
            </a:r>
            <a:endParaRPr lang="en-US" altLang="zh-TW" cap="none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 face i</a:t>
                </a:r>
                <a:r>
                  <a:rPr lang="en-US" altLang="zh-TW" dirty="0"/>
                  <a:t>dentification</a:t>
                </a:r>
                <a:r>
                  <a:rPr kumimoji="1" lang="en-US" altLang="zh-TW" dirty="0"/>
                  <a:t> on </a:t>
                </a:r>
                <a:r>
                  <a:rPr lang="en-US" altLang="zh-TW" dirty="0"/>
                  <a:t>CASIA-WebFace</a:t>
                </a:r>
              </a:p>
              <a:p>
                <a:pPr lvl="1"/>
                <a:r>
                  <a:rPr kumimoji="1" lang="en-US" altLang="zh-TW" dirty="0"/>
                  <a:t>5-fold </a:t>
                </a:r>
                <a:r>
                  <a:rPr lang="en-US" altLang="zh-TW" dirty="0"/>
                  <a:t>strategy</a:t>
                </a:r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3"/>
                <a:stretch>
                  <a:fillRect l="-306" t="-5479" r="-153" b="-589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(1/3)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39876"/>
              </p:ext>
            </p:extLst>
          </p:nvPr>
        </p:nvGraphicFramePr>
        <p:xfrm>
          <a:off x="187340" y="2780928"/>
          <a:ext cx="828092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72036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868707467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556985311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82007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85.26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(2/3)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F80A87-4508-2049-9E5C-F2D0D654EFE5}"/>
              </a:ext>
            </a:extLst>
          </p:cNvPr>
          <p:cNvSpPr txBox="1"/>
          <p:nvPr/>
        </p:nvSpPr>
        <p:spPr>
          <a:xfrm>
            <a:off x="86634" y="4328255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Image count</a:t>
            </a:r>
            <a:endParaRPr kumimoji="1" lang="zh-TW" altLang="en-US" sz="11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EDBA69-4B2F-C34E-B9D4-2034B7ACA4F6}"/>
              </a:ext>
            </a:extLst>
          </p:cNvPr>
          <p:cNvSpPr txBox="1"/>
          <p:nvPr/>
        </p:nvSpPr>
        <p:spPr>
          <a:xfrm>
            <a:off x="7817877" y="646511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ID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 face i</a:t>
                </a:r>
                <a:r>
                  <a:rPr lang="en-US" altLang="zh-TW" dirty="0"/>
                  <a:t>dentification</a:t>
                </a:r>
                <a:r>
                  <a:rPr kumimoji="1" lang="en-US" altLang="zh-TW" dirty="0"/>
                  <a:t> on </a:t>
                </a:r>
                <a:r>
                  <a:rPr lang="en-US" altLang="zh-TW" dirty="0"/>
                  <a:t>FG-NET</a:t>
                </a:r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3"/>
                <a:stretch>
                  <a:fillRect l="-306" t="-5479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(2/3)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422448"/>
              </p:ext>
            </p:extLst>
          </p:nvPr>
        </p:nvGraphicFramePr>
        <p:xfrm>
          <a:off x="468313" y="4437112"/>
          <a:ext cx="4393592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942350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2451242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</a:t>
                      </a:r>
                      <a:r>
                        <a:rPr lang="zh-TW" alt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(2013)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 (2015)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 (2017)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 (2016)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012603"/>
              </p:ext>
            </p:extLst>
          </p:nvPr>
        </p:nvGraphicFramePr>
        <p:xfrm>
          <a:off x="323528" y="2132856"/>
          <a:ext cx="8335288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00200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3557885137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2849691875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816886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9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84.33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(3/3)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(3/3)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99830"/>
              </p:ext>
            </p:extLst>
          </p:nvPr>
        </p:nvGraphicFramePr>
        <p:xfrm>
          <a:off x="4355978" y="2217239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r>
                        <a:rPr lang="zh-TW" alt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   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Baseline 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81.5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84.1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85.4</a:t>
                      </a:r>
                      <a:endParaRPr lang="zh-TW" sz="16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97984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Baseline + 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6" y="1749017"/>
            <a:ext cx="4041287" cy="5085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CC7D27A6-30C5-DD4D-B16E-756F0FED26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</p:spPr>
            <p:txBody>
              <a:bodyPr/>
              <a:lstStyle/>
              <a:p>
                <a:r>
                  <a:rPr kumimoji="1" lang="en-US" altLang="zh-TW" dirty="0"/>
                  <a:t>CACD</a:t>
                </a:r>
                <a:endParaRPr lang="en-US" altLang="zh-TW" dirty="0"/>
              </a:p>
              <a:p>
                <a:pPr lvl="1"/>
                <a:r>
                  <a:rPr kumimoji="1" lang="en-US" altLang="zh-TW" dirty="0"/>
                  <a:t>set k=10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TW" dirty="0"/>
                  <a:t>=0.75</a:t>
                </a:r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CC7D27A6-30C5-DD4D-B16E-756F0FED26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82459"/>
                <a:ext cx="8280920" cy="906381"/>
              </a:xfrm>
              <a:blipFill>
                <a:blip r:embed="rId4"/>
                <a:stretch>
                  <a:fillRect l="-306" t="-5479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Evaluate the influence of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kumimoji="1" lang="zh-TW" altLang="en-US" dirty="0"/>
                  <a:t> </a:t>
                </a:r>
                <a:endParaRPr kumimoji="1" lang="en-US" altLang="zh-TW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Apply </a:t>
                </a:r>
                <a:r>
                  <a:rPr kumimoji="1" lang="en-US" altLang="zh-TW" b="1" dirty="0"/>
                  <a:t>without average </a:t>
                </a:r>
                <a:r>
                  <a:rPr kumimoji="1" lang="en-US" altLang="zh-TW" dirty="0"/>
                  <a:t>configuration and fix the number of nearest neighbors k=10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13B986-2DC8-0048-92E9-AC6B5AF5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Parameter Analysis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6517D3-3ABA-1A40-8493-B281D5D59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19" y="2649774"/>
            <a:ext cx="4039200" cy="4039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59B822-1FDE-CE42-836D-345160A1F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9" y="2649774"/>
            <a:ext cx="4039200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9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kumimoji="1" lang="en-US" altLang="zh-TW" dirty="0"/>
              <a:t>Conclusions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A specific preprocessing is provided to obtain the best performance for face authentication. 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Our proposed re-ranking method is beneficial for enhancing the performance of face identification.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Apply without average setting for intra-class variation datasets while using average strategy for inter-class variation dataset.</a:t>
            </a:r>
          </a:p>
          <a:p>
            <a:pPr>
              <a:lnSpc>
                <a:spcPct val="114000"/>
              </a:lnSpc>
            </a:pPr>
            <a:r>
              <a:rPr kumimoji="1" lang="en-US" altLang="zh-TW" dirty="0"/>
              <a:t>Future Work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Focus on improving the policy of re-ranking.</a:t>
            </a:r>
          </a:p>
          <a:p>
            <a:pPr lvl="1">
              <a:lnSpc>
                <a:spcPct val="114000"/>
              </a:lnSpc>
            </a:pPr>
            <a:r>
              <a:rPr kumimoji="1" lang="en-US" altLang="zh-TW" dirty="0"/>
              <a:t>Develop more efficient models on edge devices.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kumimoji="1" lang="en-US" altLang="zh-TW" dirty="0"/>
              <a:t>Face recognition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Triplet Loss</a:t>
            </a:r>
            <a:r>
              <a:rPr kumimoji="1" lang="en-US" altLang="zh-TW" dirty="0"/>
              <a:t>: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VGGFace (2015)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Facenet (2015)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Angular/cosine-margin-based Loss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Large-Margin Softmax Loss : L-softmax loss (2016)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A-softmax loss (2017)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5827E6-B9BB-2641-A74E-693FB596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" y="4509120"/>
            <a:ext cx="6840760" cy="18181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481451-66DB-8E43-A837-EAEC0EC4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99" y="4127992"/>
            <a:ext cx="6454080" cy="27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84141E1-C7C4-0B40-A0B6-671DEC77EA4F}"/>
              </a:ext>
            </a:extLst>
          </p:cNvPr>
          <p:cNvSpPr txBox="1">
            <a:spLocks/>
          </p:cNvSpPr>
          <p:nvPr/>
        </p:nvSpPr>
        <p:spPr bwMode="auto">
          <a:xfrm>
            <a:off x="620713" y="11334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altLang="zh-TW" dirty="0"/>
              <a:t>Backup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2669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F15125A-AB22-904C-818B-F104971E8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965" y="2348880"/>
            <a:ext cx="8622070" cy="2554274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756347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737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89EBFB-6484-6644-A98D-7AC3F74C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981073"/>
            <a:ext cx="5955488" cy="2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8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4B099-6908-624A-9B79-EE23EEAE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3" y="981075"/>
            <a:ext cx="5949602" cy="26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1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FBC61D9-A451-AD4A-9F20-95F648A4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NMS (Non-maximum suppression)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AD243F-B6FA-3E4A-BB66-213A5207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9B523CA5-845A-284D-BC92-F8AC801E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313" y="981075"/>
            <a:ext cx="5955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E4B099-6908-624A-9B79-EE23EEAE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3" y="981075"/>
            <a:ext cx="5949602" cy="26616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2FBD9F-D5D5-CC40-A07A-5DB5BDFDF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" y="974897"/>
            <a:ext cx="5955488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02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7438436-05EC-4F4E-B3FF-2E275D1A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Error images (with average)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BE1FB26-0EFB-DB4C-B12C-61B1F3164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36720"/>
            <a:ext cx="1296144" cy="1296144"/>
          </a:xfr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05DCBD73-5C77-0345-A5A7-676875C063AA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3072867"/>
            <a:ext cx="3456384" cy="1152128"/>
            <a:chOff x="2190750" y="2622509"/>
            <a:chExt cx="4762500" cy="15875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EA62FEB-A8DE-1A43-AC49-DB32B6D7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5792464-F51A-BD4A-BC5F-F20288837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7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94392CD-ABA2-204F-BC7F-13441E9D1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750" y="2622509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7E75023-E2C2-A240-86CE-C5E9ED5A7703}"/>
              </a:ext>
            </a:extLst>
          </p:cNvPr>
          <p:cNvGrpSpPr>
            <a:grpSpLocks noChangeAspect="1"/>
          </p:cNvGrpSpPr>
          <p:nvPr/>
        </p:nvGrpSpPr>
        <p:grpSpPr>
          <a:xfrm>
            <a:off x="301021" y="4920827"/>
            <a:ext cx="3478891" cy="1159630"/>
            <a:chOff x="-131027" y="4365104"/>
            <a:chExt cx="4762500" cy="15875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ADDD29B3-A9D9-D441-8EF6-DAE85B5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1027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4E254F6-7CFB-5546-87F1-859BA835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973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C11F24D-3D31-FB4A-AE0E-87CBEC7FB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473" y="4365104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2F5B82AA-0AC8-E341-B31D-C10A0F02E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27" y="1286461"/>
            <a:ext cx="1296144" cy="1296144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0DDF76C0-16CD-ED4A-B1B2-FFC5ECEEBD4D}"/>
              </a:ext>
            </a:extLst>
          </p:cNvPr>
          <p:cNvGrpSpPr>
            <a:grpSpLocks noChangeAspect="1"/>
          </p:cNvGrpSpPr>
          <p:nvPr/>
        </p:nvGrpSpPr>
        <p:grpSpPr>
          <a:xfrm>
            <a:off x="4733546" y="3090014"/>
            <a:ext cx="3456384" cy="1134981"/>
            <a:chOff x="3778250" y="2635250"/>
            <a:chExt cx="4834452" cy="1587500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CBC47ED7-78B4-E149-8803-C8C69109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2D4B7C26-CC39-4948-BF67-F1FA86DD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202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EED5486-4986-3349-BB92-0D3EE468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063" y="2635250"/>
              <a:ext cx="1587500" cy="15875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4D1BD95-5A27-4F47-90CA-0E14197A44B2}"/>
              </a:ext>
            </a:extLst>
          </p:cNvPr>
          <p:cNvSpPr txBox="1"/>
          <p:nvPr/>
        </p:nvSpPr>
        <p:spPr>
          <a:xfrm>
            <a:off x="7388327" y="1768488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#0289200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6FD65E-6E29-5741-9F4E-43BE05303D60}"/>
              </a:ext>
            </a:extLst>
          </p:cNvPr>
          <p:cNvSpPr txBox="1"/>
          <p:nvPr/>
        </p:nvSpPr>
        <p:spPr>
          <a:xfrm>
            <a:off x="5969013" y="4252665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#3094377</a:t>
            </a:r>
          </a:p>
          <a:p>
            <a:pPr algn="ctr"/>
            <a:r>
              <a:rPr lang="en-US" altLang="zh-TW" dirty="0"/>
              <a:t>0.334627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18ACEB2-9A76-A14B-A498-699A52B3241E}"/>
              </a:ext>
            </a:extLst>
          </p:cNvPr>
          <p:cNvSpPr txBox="1"/>
          <p:nvPr/>
        </p:nvSpPr>
        <p:spPr>
          <a:xfrm>
            <a:off x="5969013" y="608045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#0289200</a:t>
            </a:r>
          </a:p>
          <a:p>
            <a:pPr algn="ctr"/>
            <a:r>
              <a:rPr lang="en-US" altLang="zh-TW" dirty="0"/>
              <a:t>0.338473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67E739B-8AC0-BE40-9180-CD17D8C43723}"/>
              </a:ext>
            </a:extLst>
          </p:cNvPr>
          <p:cNvSpPr txBox="1"/>
          <p:nvPr/>
        </p:nvSpPr>
        <p:spPr>
          <a:xfrm>
            <a:off x="236468" y="1815515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#1347153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411F769-EFEF-6A4A-A718-AB94E17D91A6}"/>
              </a:ext>
            </a:extLst>
          </p:cNvPr>
          <p:cNvSpPr txBox="1"/>
          <p:nvPr/>
        </p:nvSpPr>
        <p:spPr>
          <a:xfrm>
            <a:off x="1432126" y="4252665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#0732497</a:t>
            </a:r>
          </a:p>
          <a:p>
            <a:pPr algn="ctr"/>
            <a:r>
              <a:rPr kumimoji="1" lang="en-US" altLang="zh-TW" dirty="0"/>
              <a:t>0.239156</a:t>
            </a:r>
            <a:endParaRPr kumimoji="1" lang="zh-TW" altLang="en-US" dirty="0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BC2CAEA9-2E34-A741-987E-FDF56E2E4750}"/>
              </a:ext>
            </a:extLst>
          </p:cNvPr>
          <p:cNvGrpSpPr>
            <a:grpSpLocks noChangeAspect="1"/>
          </p:cNvGrpSpPr>
          <p:nvPr/>
        </p:nvGrpSpPr>
        <p:grpSpPr>
          <a:xfrm>
            <a:off x="4741000" y="4920827"/>
            <a:ext cx="3348247" cy="1116472"/>
            <a:chOff x="3778250" y="2635250"/>
            <a:chExt cx="4760838" cy="1587500"/>
          </a:xfrm>
        </p:grpSpPr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3894158B-E266-4543-817A-9DC84E5CA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574FDD0D-116E-A746-97DE-E01B3577C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588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0541D6C0-8777-2845-91E5-3D526B3D2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750" y="2635250"/>
              <a:ext cx="1587500" cy="158750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81D5B78-34FD-1346-B394-5E0B8786EBB3}"/>
              </a:ext>
            </a:extLst>
          </p:cNvPr>
          <p:cNvSpPr txBox="1"/>
          <p:nvPr/>
        </p:nvSpPr>
        <p:spPr>
          <a:xfrm>
            <a:off x="1492880" y="614198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#0732497</a:t>
            </a:r>
          </a:p>
          <a:p>
            <a:pPr algn="ctr"/>
            <a:r>
              <a:rPr kumimoji="1" lang="en-US" altLang="zh-TW" dirty="0"/>
              <a:t>0.327346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9488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D3B0AAC-EE6B-1F40-860A-F82769DA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lang="en-US" altLang="zh-TW" dirty="0"/>
              <a:t>Re-ranking for object retrieval</a:t>
            </a:r>
          </a:p>
          <a:p>
            <a:pPr lvl="1"/>
            <a:r>
              <a:rPr lang="en-US" altLang="zh-TW" b="1" dirty="0"/>
              <a:t>Hello neighbor: accurate object retrieval with k-reciprocal nearest neighbors </a:t>
            </a:r>
            <a:r>
              <a:rPr lang="en-US" altLang="zh-TW" dirty="0"/>
              <a:t>(2011)</a:t>
            </a:r>
          </a:p>
          <a:p>
            <a:pPr lvl="2"/>
            <a:r>
              <a:rPr lang="en-US" altLang="zh-TW" dirty="0"/>
              <a:t>K-reciprocal nearest neighbors</a:t>
            </a:r>
          </a:p>
          <a:p>
            <a:pPr lvl="2"/>
            <a:r>
              <a:rPr lang="en-US" altLang="zh-TW" dirty="0"/>
              <a:t>Using different similarity measures for different parts allows for compensation of the “curse of dimensionality”.</a:t>
            </a:r>
          </a:p>
          <a:p>
            <a:pPr lvl="2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F7BD0F-2BA7-254B-8EE5-77D63888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28" y="3645024"/>
            <a:ext cx="5677569" cy="28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4695384" y="3368569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956219" y="253352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14" y="5789401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457" y="4833498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40" y="2991607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4138347" y="3025216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5466961" y="3024528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69" y="1472737"/>
            <a:ext cx="785447" cy="969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457" y="1995967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710" y="3870310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90562"/>
              </p:ext>
            </p:extLst>
          </p:nvPr>
        </p:nvGraphicFramePr>
        <p:xfrm>
          <a:off x="2699792" y="1472737"/>
          <a:ext cx="3506424" cy="537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606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2552199170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1706370064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3646394294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B56D140-18B3-B34C-A61C-7D6A456D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02515"/>
              </p:ext>
            </p:extLst>
          </p:nvPr>
        </p:nvGraphicFramePr>
        <p:xfrm>
          <a:off x="6439515" y="1519990"/>
          <a:ext cx="529274" cy="5238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9274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Label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pic>
        <p:nvPicPr>
          <p:cNvPr id="34" name="圖片 33">
            <a:extLst>
              <a:ext uri="{FF2B5EF4-FFF2-40B4-BE49-F238E27FC236}">
                <a16:creationId xmlns:a16="http://schemas.microsoft.com/office/drawing/2014/main" id="{E8616608-05E5-A349-905C-627C5F54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069" y="2704853"/>
            <a:ext cx="785447" cy="96927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C79CFD-56E1-D14E-9CBD-54F813575224}"/>
              </a:ext>
            </a:extLst>
          </p:cNvPr>
          <p:cNvSpPr txBox="1"/>
          <p:nvPr/>
        </p:nvSpPr>
        <p:spPr>
          <a:xfrm>
            <a:off x="168837" y="24041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74DA7A6-0594-8A43-A9B2-326925CA28DA}"/>
              </a:ext>
            </a:extLst>
          </p:cNvPr>
          <p:cNvSpPr txBox="1"/>
          <p:nvPr/>
        </p:nvSpPr>
        <p:spPr>
          <a:xfrm>
            <a:off x="107719" y="3701033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Flipped </a:t>
            </a:r>
          </a:p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EDEA8D9-4629-3648-B0FE-C282E513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5" y="1758441"/>
            <a:ext cx="888426" cy="1110533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6577E868-FBCE-B145-9FEA-9BD1D9459546}"/>
              </a:ext>
            </a:extLst>
          </p:cNvPr>
          <p:cNvSpPr/>
          <p:nvPr/>
        </p:nvSpPr>
        <p:spPr>
          <a:xfrm>
            <a:off x="5599934" y="3549704"/>
            <a:ext cx="1263031" cy="557888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L2R model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009F52B-C72D-C94D-9D65-9AD2B9A8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79553"/>
              </p:ext>
            </p:extLst>
          </p:nvPr>
        </p:nvGraphicFramePr>
        <p:xfrm>
          <a:off x="695015" y="485485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292843E2-D9F0-8A44-AE8A-7C92F17A1EA7}"/>
              </a:ext>
            </a:extLst>
          </p:cNvPr>
          <p:cNvSpPr txBox="1"/>
          <p:nvPr/>
        </p:nvSpPr>
        <p:spPr>
          <a:xfrm>
            <a:off x="876441" y="292704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CA6DC2-D6AB-424C-B68F-2E7E5F1EA25E}"/>
              </a:ext>
            </a:extLst>
          </p:cNvPr>
          <p:cNvSpPr txBox="1"/>
          <p:nvPr/>
        </p:nvSpPr>
        <p:spPr>
          <a:xfrm>
            <a:off x="521863" y="5100839"/>
            <a:ext cx="131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Cosine </a:t>
            </a:r>
          </a:p>
          <a:p>
            <a:pPr algn="ctr"/>
            <a:r>
              <a:rPr lang="en-US" altLang="zh-TW" sz="1400" dirty="0"/>
              <a:t>distance rank </a:t>
            </a:r>
            <a:endParaRPr kumimoji="1" lang="zh-TW" altLang="en-US" sz="1400" dirty="0"/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FFE7A68-8383-794C-848A-63B99BB3295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1242086" y="3265598"/>
            <a:ext cx="174" cy="422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B6CAB3F-4266-5E4B-82B6-DE9C758AE17A}"/>
              </a:ext>
            </a:extLst>
          </p:cNvPr>
          <p:cNvSpPr/>
          <p:nvPr/>
        </p:nvSpPr>
        <p:spPr>
          <a:xfrm>
            <a:off x="521863" y="3688294"/>
            <a:ext cx="1440793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4EBCBD0-2747-E344-A7AD-3D235BC385AB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234485" y="4339904"/>
            <a:ext cx="7775" cy="370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6AE3FFB-2FD6-A84C-93C7-5DA5311B7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90806"/>
              </p:ext>
            </p:extLst>
          </p:nvPr>
        </p:nvGraphicFramePr>
        <p:xfrm>
          <a:off x="3792489" y="3429000"/>
          <a:ext cx="1263030" cy="95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06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963089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34278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232189"/>
                  </a:ext>
                </a:extLst>
              </a:tr>
            </a:tbl>
          </a:graphicData>
        </a:graphic>
      </p:graphicFrame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9AFE07-B14D-AB45-81E7-DBA4488DD726}"/>
              </a:ext>
            </a:extLst>
          </p:cNvPr>
          <p:cNvSpPr txBox="1"/>
          <p:nvPr/>
        </p:nvSpPr>
        <p:spPr>
          <a:xfrm>
            <a:off x="2252244" y="2001745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ctr" hangingPunct="1"/>
            <a:r>
              <a:rPr lang="en-US" altLang="zh-TW" sz="1400" dirty="0"/>
              <a:t>Calculate Features</a:t>
            </a:r>
            <a:endParaRPr lang="zh-TW" altLang="zh-TW" sz="14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3E89B612-9565-324D-A04B-724FFFAA1B2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64751" y="2284950"/>
            <a:ext cx="2459253" cy="1144050"/>
          </a:xfrm>
          <a:prstGeom prst="bentConnector2">
            <a:avLst/>
          </a:prstGeom>
          <a:ln w="38100">
            <a:solidFill>
              <a:srgbClr val="00A4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79D33EE7-A7E1-DC42-8609-39E4006A96A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780800" y="3578717"/>
            <a:ext cx="1839596" cy="137240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65D2AA9-986F-834A-AA90-36E04A923570}"/>
              </a:ext>
            </a:extLst>
          </p:cNvPr>
          <p:cNvCxnSpPr>
            <a:cxnSpLocks/>
          </p:cNvCxnSpPr>
          <p:nvPr/>
        </p:nvCxnSpPr>
        <p:spPr>
          <a:xfrm>
            <a:off x="6903322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96D8262A-FB02-F644-8194-81986325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6050"/>
              </p:ext>
            </p:extLst>
          </p:nvPr>
        </p:nvGraphicFramePr>
        <p:xfrm>
          <a:off x="7411052" y="377064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50" name="文字方塊 49">
            <a:extLst>
              <a:ext uri="{FF2B5EF4-FFF2-40B4-BE49-F238E27FC236}">
                <a16:creationId xmlns:a16="http://schemas.microsoft.com/office/drawing/2014/main" id="{BF2478D8-F509-F24E-A7CE-9D9F7410113D}"/>
              </a:ext>
            </a:extLst>
          </p:cNvPr>
          <p:cNvSpPr txBox="1"/>
          <p:nvPr/>
        </p:nvSpPr>
        <p:spPr>
          <a:xfrm>
            <a:off x="7271785" y="3428834"/>
            <a:ext cx="131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New rank</a:t>
            </a:r>
            <a:endParaRPr kumimoji="1" lang="zh-TW" altLang="en-US" sz="14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FBE032C-DC30-944B-9117-8C5A40CEC96C}"/>
              </a:ext>
            </a:extLst>
          </p:cNvPr>
          <p:cNvCxnSpPr>
            <a:cxnSpLocks/>
          </p:cNvCxnSpPr>
          <p:nvPr/>
        </p:nvCxnSpPr>
        <p:spPr>
          <a:xfrm>
            <a:off x="5095876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50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65152"/>
              </p:ext>
            </p:extLst>
          </p:nvPr>
        </p:nvGraphicFramePr>
        <p:xfrm>
          <a:off x="187340" y="2239228"/>
          <a:ext cx="8280922" cy="2534307"/>
        </p:xfrm>
        <a:graphic>
          <a:graphicData uri="http://schemas.openxmlformats.org/drawingml/2006/table">
            <a:tbl>
              <a:tblPr firstRow="1" firstCol="1" bandRow="1"/>
              <a:tblGrid>
                <a:gridCol w="1936388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60469234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362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 proposed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Learning to rank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83.89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05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09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hlinkClick r:id="rId3" action="ppaction://hlinksldjump"/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hlinkClick r:id="rId4" action="ppaction://hlinksldjump"/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hlinkClick r:id="rId7" action="ppaction://hlinksldjump"/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0192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hlinkClick r:id="rId8" action="ppaction://hlinksldjump"/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hlinkClick r:id="rId9" action="ppaction://hlinksldjump"/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r>
              <a:rPr kumimoji="1" lang="zh-TW" altLang="en-US" dirty="0"/>
              <a:t> </a:t>
            </a:r>
            <a:r>
              <a:rPr kumimoji="1" lang="en-US" altLang="zh-TW" dirty="0"/>
              <a:t>(2016)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/>
              <a:t>Faceboxes: A CPU real-time face detector with high accuracy (2017)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  <p:sp>
        <p:nvSpPr>
          <p:cNvPr id="6" name="文字方塊 5">
            <a:hlinkClick r:id="rId4" action="ppaction://hlinksldjump"/>
            <a:extLst>
              <a:ext uri="{FF2B5EF4-FFF2-40B4-BE49-F238E27FC236}">
                <a16:creationId xmlns:a16="http://schemas.microsoft.com/office/drawing/2014/main" id="{FBB8DCFB-431A-FF40-B6FD-A790E488BAC9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r>
              <a:rPr kumimoji="1" lang="en-US" altLang="zh-TW" dirty="0"/>
              <a:t> (2014)</a:t>
            </a:r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  <p:sp>
        <p:nvSpPr>
          <p:cNvPr id="14" name="文字方塊 13">
            <a:hlinkClick r:id="rId8" action="ppaction://hlinksldjump"/>
            <a:extLst>
              <a:ext uri="{FF2B5EF4-FFF2-40B4-BE49-F238E27FC236}">
                <a16:creationId xmlns:a16="http://schemas.microsoft.com/office/drawing/2014/main" id="{E4EFCAAE-20C2-0443-B0F1-230793575D00}"/>
              </a:ext>
            </a:extLst>
          </p:cNvPr>
          <p:cNvSpPr txBox="1"/>
          <p:nvPr/>
        </p:nvSpPr>
        <p:spPr>
          <a:xfrm>
            <a:off x="7139663" y="6621155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0070C0"/>
                </a:solidFill>
              </a:rPr>
              <a:t>Back to flowchart</a:t>
            </a:r>
            <a:endParaRPr kumimoji="1" lang="zh-TW" alt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118982</TotalTime>
  <Words>3635</Words>
  <Application>Microsoft Macintosh PowerPoint</Application>
  <PresentationFormat>如螢幕大小 (4:3)</PresentationFormat>
  <Paragraphs>891</Paragraphs>
  <Slides>55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5" baseType="lpstr">
      <vt:lpstr>Microsoft JhengHei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(1/3) </vt:lpstr>
      <vt:lpstr>Experiments of Face Identification (1/3)  </vt:lpstr>
      <vt:lpstr>Experiments of Face Identification (2/3)  </vt:lpstr>
      <vt:lpstr>Experiments of Face Identification (2/3)  </vt:lpstr>
      <vt:lpstr>Experiments of Face Identification (3/3)  </vt:lpstr>
      <vt:lpstr>Experiments of Face Identification (3/3)  </vt:lpstr>
      <vt:lpstr>Parameter Analysis</vt:lpstr>
      <vt:lpstr>Conclusions and discussions</vt:lpstr>
      <vt:lpstr>PowerPoint 簡報</vt:lpstr>
      <vt:lpstr>PowerPoint 簡報</vt:lpstr>
      <vt:lpstr>Experiments of face verification (cont.)</vt:lpstr>
      <vt:lpstr>Experiments of Face Identification  </vt:lpstr>
      <vt:lpstr>Inception Module</vt:lpstr>
      <vt:lpstr>NMS (Non-maximum suppression)</vt:lpstr>
      <vt:lpstr>NMS (Non-maximum suppression)</vt:lpstr>
      <vt:lpstr>NMS (Non-maximum suppression)</vt:lpstr>
      <vt:lpstr>NMS (Non-maximum suppression)</vt:lpstr>
      <vt:lpstr>Error images (with average)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Method of Re-ranking</vt:lpstr>
      <vt:lpstr>Method of Re-ranking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5144</cp:revision>
  <dcterms:created xsi:type="dcterms:W3CDTF">2008-11-09T17:03:56Z</dcterms:created>
  <dcterms:modified xsi:type="dcterms:W3CDTF">2019-07-04T07:20:55Z</dcterms:modified>
</cp:coreProperties>
</file>